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772400" cy="10058400"/>
  <p:notesSz cx="7772400" cy="10058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22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1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 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149219" y="778462"/>
            <a:ext cx="1524634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latin typeface="Arial"/>
                <a:cs typeface="Arial"/>
              </a:rPr>
              <a:t>CHAPTER Four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59664" y="1174702"/>
            <a:ext cx="1291462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10" b="1" spc="10" dirty="0">
                <a:latin typeface="Arial"/>
                <a:cs typeface="Arial"/>
              </a:rPr>
              <a:t>2.6 Continuity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664" y="1379474"/>
            <a:ext cx="1240840" cy="19812"/>
          </a:xfrm>
          <a:custGeom>
            <a:avLst/>
            <a:gdLst/>
            <a:ahLst/>
            <a:cxnLst/>
            <a:rect l="l" t="t" r="r" b="b"/>
            <a:pathLst>
              <a:path w="1240840" h="19812">
                <a:moveTo>
                  <a:pt x="0" y="19812"/>
                </a:moveTo>
                <a:lnTo>
                  <a:pt x="0" y="0"/>
                </a:lnTo>
                <a:lnTo>
                  <a:pt x="1240840" y="0"/>
                </a:lnTo>
                <a:lnTo>
                  <a:pt x="1240840" y="19812"/>
                </a:lnTo>
                <a:lnTo>
                  <a:pt x="0" y="19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359664" y="1568073"/>
            <a:ext cx="6743075" cy="4320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spc="10" dirty="0">
                <a:latin typeface="Times New Roman"/>
                <a:cs typeface="Times New Roman"/>
              </a:rPr>
              <a:t>Any function  whose graph can be sketched over its domain in one continuous motion without</a:t>
            </a:r>
            <a:endParaRPr sz="130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lifting the pencil is an example of a continuous function.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1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2162810"/>
            <a:ext cx="6789419" cy="1882140"/>
          </a:xfrm>
          <a:prstGeom prst="rect">
            <a:avLst/>
          </a:prstGeom>
        </p:spPr>
      </p:pic>
      <p:pic>
        <p:nvPicPr>
          <p:cNvPr id="1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4201794"/>
            <a:ext cx="7048500" cy="1491615"/>
          </a:xfrm>
          <a:prstGeom prst="rect">
            <a:avLst/>
          </a:prstGeom>
        </p:spPr>
      </p:pic>
      <p:pic>
        <p:nvPicPr>
          <p:cNvPr id="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5844540"/>
            <a:ext cx="6896100" cy="29019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 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9410" y="894715"/>
            <a:ext cx="7053580" cy="19685"/>
          </a:xfrm>
          <a:custGeom>
            <a:avLst/>
            <a:gdLst/>
            <a:ahLst/>
            <a:cxnLst/>
            <a:rect l="l" t="t" r="r" b="b"/>
            <a:pathLst>
              <a:path w="7053580" h="19685">
                <a:moveTo>
                  <a:pt x="0" y="19685"/>
                </a:moveTo>
                <a:lnTo>
                  <a:pt x="0" y="0"/>
                </a:lnTo>
                <a:lnTo>
                  <a:pt x="7053580" y="0"/>
                </a:lnTo>
                <a:lnTo>
                  <a:pt x="7053580" y="19685"/>
                </a:lnTo>
                <a:lnTo>
                  <a:pt x="0" y="19685"/>
                </a:lnTo>
                <a:close/>
              </a:path>
            </a:pathLst>
          </a:custGeom>
          <a:solidFill>
            <a:srgbClr val="A1A1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9664" y="894588"/>
            <a:ext cx="3048" cy="3048"/>
          </a:xfrm>
          <a:custGeom>
            <a:avLst/>
            <a:gdLst/>
            <a:ahLst/>
            <a:cxnLst/>
            <a:rect l="l" t="t" r="r" b="b"/>
            <a:pathLst>
              <a:path w="3048" h="3048">
                <a:moveTo>
                  <a:pt x="0" y="3048"/>
                </a:moveTo>
                <a:lnTo>
                  <a:pt x="0" y="0"/>
                </a:lnTo>
                <a:lnTo>
                  <a:pt x="3048" y="0"/>
                </a:lnTo>
                <a:lnTo>
                  <a:pt x="3048" y="3048"/>
                </a:lnTo>
                <a:lnTo>
                  <a:pt x="0" y="3048"/>
                </a:lnTo>
                <a:close/>
              </a:path>
            </a:pathLst>
          </a:custGeom>
          <a:solidFill>
            <a:srgbClr val="A1A1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9664" y="894588"/>
            <a:ext cx="3048" cy="3048"/>
          </a:xfrm>
          <a:custGeom>
            <a:avLst/>
            <a:gdLst/>
            <a:ahLst/>
            <a:cxnLst/>
            <a:rect l="l" t="t" r="r" b="b"/>
            <a:pathLst>
              <a:path w="3048" h="3048">
                <a:moveTo>
                  <a:pt x="0" y="3048"/>
                </a:moveTo>
                <a:lnTo>
                  <a:pt x="0" y="0"/>
                </a:lnTo>
                <a:lnTo>
                  <a:pt x="3048" y="0"/>
                </a:lnTo>
                <a:lnTo>
                  <a:pt x="3048" y="3048"/>
                </a:lnTo>
                <a:lnTo>
                  <a:pt x="0" y="3048"/>
                </a:lnTo>
                <a:close/>
              </a:path>
            </a:pathLst>
          </a:custGeom>
          <a:solidFill>
            <a:srgbClr val="A1A1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2712" y="894588"/>
            <a:ext cx="7048245" cy="3048"/>
          </a:xfrm>
          <a:custGeom>
            <a:avLst/>
            <a:gdLst/>
            <a:ahLst/>
            <a:cxnLst/>
            <a:rect l="l" t="t" r="r" b="b"/>
            <a:pathLst>
              <a:path w="7048245" h="3048">
                <a:moveTo>
                  <a:pt x="0" y="3048"/>
                </a:moveTo>
                <a:lnTo>
                  <a:pt x="0" y="0"/>
                </a:lnTo>
                <a:lnTo>
                  <a:pt x="7048245" y="0"/>
                </a:lnTo>
                <a:lnTo>
                  <a:pt x="7048245" y="3048"/>
                </a:lnTo>
                <a:lnTo>
                  <a:pt x="0" y="3048"/>
                </a:lnTo>
                <a:close/>
              </a:path>
            </a:pathLst>
          </a:custGeom>
          <a:solidFill>
            <a:srgbClr val="A1A1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10957" y="894588"/>
            <a:ext cx="3048" cy="3048"/>
          </a:xfrm>
          <a:custGeom>
            <a:avLst/>
            <a:gdLst/>
            <a:ahLst/>
            <a:cxnLst/>
            <a:rect l="l" t="t" r="r" b="b"/>
            <a:pathLst>
              <a:path w="3048" h="3048">
                <a:moveTo>
                  <a:pt x="0" y="3048"/>
                </a:moveTo>
                <a:lnTo>
                  <a:pt x="0" y="0"/>
                </a:lnTo>
                <a:lnTo>
                  <a:pt x="3048" y="0"/>
                </a:lnTo>
                <a:lnTo>
                  <a:pt x="3048" y="3048"/>
                </a:lnTo>
                <a:lnTo>
                  <a:pt x="0" y="3048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10957" y="894588"/>
            <a:ext cx="3048" cy="3048"/>
          </a:xfrm>
          <a:custGeom>
            <a:avLst/>
            <a:gdLst/>
            <a:ahLst/>
            <a:cxnLst/>
            <a:rect l="l" t="t" r="r" b="b"/>
            <a:pathLst>
              <a:path w="3048" h="3048">
                <a:moveTo>
                  <a:pt x="0" y="3048"/>
                </a:moveTo>
                <a:lnTo>
                  <a:pt x="0" y="0"/>
                </a:lnTo>
                <a:lnTo>
                  <a:pt x="3048" y="0"/>
                </a:lnTo>
                <a:lnTo>
                  <a:pt x="3048" y="3048"/>
                </a:lnTo>
                <a:lnTo>
                  <a:pt x="0" y="3048"/>
                </a:lnTo>
                <a:close/>
              </a:path>
            </a:pathLst>
          </a:custGeom>
          <a:solidFill>
            <a:srgbClr val="A1A1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9664" y="897636"/>
            <a:ext cx="3048" cy="13716"/>
          </a:xfrm>
          <a:custGeom>
            <a:avLst/>
            <a:gdLst/>
            <a:ahLst/>
            <a:cxnLst/>
            <a:rect l="l" t="t" r="r" b="b"/>
            <a:pathLst>
              <a:path w="3048" h="13716">
                <a:moveTo>
                  <a:pt x="0" y="13716"/>
                </a:moveTo>
                <a:lnTo>
                  <a:pt x="0" y="0"/>
                </a:lnTo>
                <a:lnTo>
                  <a:pt x="3048" y="0"/>
                </a:lnTo>
                <a:lnTo>
                  <a:pt x="3048" y="13716"/>
                </a:lnTo>
                <a:lnTo>
                  <a:pt x="0" y="13716"/>
                </a:lnTo>
                <a:close/>
              </a:path>
            </a:pathLst>
          </a:custGeom>
          <a:solidFill>
            <a:srgbClr val="A1A1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10957" y="897636"/>
            <a:ext cx="3048" cy="13716"/>
          </a:xfrm>
          <a:custGeom>
            <a:avLst/>
            <a:gdLst/>
            <a:ahLst/>
            <a:cxnLst/>
            <a:rect l="l" t="t" r="r" b="b"/>
            <a:pathLst>
              <a:path w="3048" h="13716">
                <a:moveTo>
                  <a:pt x="0" y="13716"/>
                </a:moveTo>
                <a:lnTo>
                  <a:pt x="0" y="0"/>
                </a:lnTo>
                <a:lnTo>
                  <a:pt x="3048" y="0"/>
                </a:lnTo>
                <a:lnTo>
                  <a:pt x="3048" y="13716"/>
                </a:lnTo>
                <a:lnTo>
                  <a:pt x="0" y="13716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9664" y="911352"/>
            <a:ext cx="3048" cy="3048"/>
          </a:xfrm>
          <a:custGeom>
            <a:avLst/>
            <a:gdLst/>
            <a:ahLst/>
            <a:cxnLst/>
            <a:rect l="l" t="t" r="r" b="b"/>
            <a:pathLst>
              <a:path w="3048" h="3048">
                <a:moveTo>
                  <a:pt x="0" y="3048"/>
                </a:moveTo>
                <a:lnTo>
                  <a:pt x="0" y="0"/>
                </a:lnTo>
                <a:lnTo>
                  <a:pt x="3048" y="0"/>
                </a:lnTo>
                <a:lnTo>
                  <a:pt x="3048" y="3048"/>
                </a:lnTo>
                <a:lnTo>
                  <a:pt x="0" y="3048"/>
                </a:lnTo>
                <a:close/>
              </a:path>
            </a:pathLst>
          </a:custGeom>
          <a:solidFill>
            <a:srgbClr val="A1A1A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9664" y="911352"/>
            <a:ext cx="3048" cy="3048"/>
          </a:xfrm>
          <a:custGeom>
            <a:avLst/>
            <a:gdLst/>
            <a:ahLst/>
            <a:cxnLst/>
            <a:rect l="l" t="t" r="r" b="b"/>
            <a:pathLst>
              <a:path w="3048" h="3048">
                <a:moveTo>
                  <a:pt x="0" y="3048"/>
                </a:moveTo>
                <a:lnTo>
                  <a:pt x="0" y="0"/>
                </a:lnTo>
                <a:lnTo>
                  <a:pt x="3048" y="0"/>
                </a:lnTo>
                <a:lnTo>
                  <a:pt x="3048" y="3048"/>
                </a:lnTo>
                <a:lnTo>
                  <a:pt x="0" y="3048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2712" y="911352"/>
            <a:ext cx="7048245" cy="3048"/>
          </a:xfrm>
          <a:custGeom>
            <a:avLst/>
            <a:gdLst/>
            <a:ahLst/>
            <a:cxnLst/>
            <a:rect l="l" t="t" r="r" b="b"/>
            <a:pathLst>
              <a:path w="7048245" h="3048">
                <a:moveTo>
                  <a:pt x="0" y="3048"/>
                </a:moveTo>
                <a:lnTo>
                  <a:pt x="0" y="0"/>
                </a:lnTo>
                <a:lnTo>
                  <a:pt x="7048245" y="0"/>
                </a:lnTo>
                <a:lnTo>
                  <a:pt x="7048245" y="3048"/>
                </a:lnTo>
                <a:lnTo>
                  <a:pt x="0" y="3048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410957" y="911352"/>
            <a:ext cx="3048" cy="3048"/>
          </a:xfrm>
          <a:custGeom>
            <a:avLst/>
            <a:gdLst/>
            <a:ahLst/>
            <a:cxnLst/>
            <a:rect l="l" t="t" r="r" b="b"/>
            <a:pathLst>
              <a:path w="3048" h="3048">
                <a:moveTo>
                  <a:pt x="0" y="3048"/>
                </a:moveTo>
                <a:lnTo>
                  <a:pt x="0" y="0"/>
                </a:lnTo>
                <a:lnTo>
                  <a:pt x="3048" y="0"/>
                </a:lnTo>
                <a:lnTo>
                  <a:pt x="3048" y="3048"/>
                </a:lnTo>
                <a:lnTo>
                  <a:pt x="0" y="3048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410957" y="911352"/>
            <a:ext cx="3048" cy="3048"/>
          </a:xfrm>
          <a:custGeom>
            <a:avLst/>
            <a:gdLst/>
            <a:ahLst/>
            <a:cxnLst/>
            <a:rect l="l" t="t" r="r" b="b"/>
            <a:pathLst>
              <a:path w="3048" h="3048">
                <a:moveTo>
                  <a:pt x="0" y="3048"/>
                </a:moveTo>
                <a:lnTo>
                  <a:pt x="0" y="0"/>
                </a:lnTo>
                <a:lnTo>
                  <a:pt x="3048" y="0"/>
                </a:lnTo>
                <a:lnTo>
                  <a:pt x="3048" y="3048"/>
                </a:lnTo>
                <a:lnTo>
                  <a:pt x="0" y="3048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text 1"/>
          <p:cNvSpPr txBox="1"/>
          <p:nvPr/>
        </p:nvSpPr>
        <p:spPr>
          <a:xfrm>
            <a:off x="359664" y="1125727"/>
            <a:ext cx="3903852" cy="17084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Arial"/>
                <a:cs typeface="Arial"/>
              </a:rPr>
              <a:t>Exercise 1.</a:t>
            </a:r>
            <a:r>
              <a:rPr sz="1200" spc="10" dirty="0">
                <a:latin typeface="Times New Roman"/>
                <a:cs typeface="Times New Roman"/>
              </a:rPr>
              <a:t> Find </a:t>
            </a:r>
            <a:r>
              <a:rPr sz="1200" i="1" spc="10" dirty="0">
                <a:latin typeface="Arial"/>
                <a:cs typeface="Arial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which makes the function  </a:t>
            </a:r>
            <a:r>
              <a:rPr sz="1100" spc="10" dirty="0">
                <a:latin typeface="Times New Roman"/>
                <a:cs typeface="Times New Roman"/>
              </a:rPr>
              <a:t>continuous at </a:t>
            </a:r>
            <a:r>
              <a:rPr sz="1100" i="1" spc="10" dirty="0">
                <a:latin typeface="Arial"/>
                <a:cs typeface="Arial"/>
              </a:rPr>
              <a:t>x</a:t>
            </a:r>
            <a:r>
              <a:rPr sz="1100" spc="10" dirty="0">
                <a:latin typeface="Times New Roman"/>
                <a:cs typeface="Times New Roman"/>
              </a:rPr>
              <a:t>=1.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2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1479550"/>
            <a:ext cx="1432560" cy="346075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359664" y="1827377"/>
            <a:ext cx="614476" cy="1687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/>
                <a:cs typeface="Times New Roman"/>
              </a:rPr>
              <a:t>We have 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2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1999615"/>
            <a:ext cx="2362200" cy="400685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359664" y="3098774"/>
            <a:ext cx="295656" cy="16870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/>
                <a:cs typeface="Times New Roman"/>
              </a:rPr>
              <a:t>and 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2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3272155"/>
            <a:ext cx="2647315" cy="400684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359664" y="4023232"/>
            <a:ext cx="1777238" cy="1708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/>
                <a:cs typeface="Times New Roman"/>
              </a:rPr>
              <a:t>So </a:t>
            </a:r>
            <a:r>
              <a:rPr sz="1200" i="1" spc="10" dirty="0">
                <a:latin typeface="Arial"/>
                <a:cs typeface="Arial"/>
              </a:rPr>
              <a:t>f</a:t>
            </a:r>
            <a:r>
              <a:rPr sz="1200" spc="10" dirty="0">
                <a:latin typeface="Times New Roman"/>
                <a:cs typeface="Times New Roman"/>
              </a:rPr>
              <a:t>(</a:t>
            </a:r>
            <a:r>
              <a:rPr sz="1200" i="1" spc="10" dirty="0">
                <a:latin typeface="Arial"/>
                <a:cs typeface="Arial"/>
              </a:rPr>
              <a:t>x</a:t>
            </a:r>
            <a:r>
              <a:rPr sz="1200" spc="10" dirty="0">
                <a:latin typeface="Times New Roman"/>
                <a:cs typeface="Times New Roman"/>
              </a:rPr>
              <a:t>) is continuous at 1 iff 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2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4197350"/>
            <a:ext cx="2982595" cy="304800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359664" y="4852543"/>
            <a:ext cx="1249933" cy="1708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40" b="1" spc="10" dirty="0">
                <a:latin typeface="Arial"/>
                <a:cs typeface="Arial"/>
              </a:rPr>
              <a:t>Examples.</a:t>
            </a:r>
            <a:r>
              <a:rPr sz="1140" spc="10" dirty="0">
                <a:latin typeface="Times New Roman"/>
                <a:cs typeface="Times New Roman"/>
              </a:rPr>
              <a:t>  at </a:t>
            </a:r>
            <a:r>
              <a:rPr sz="1140" b="1" spc="10" dirty="0">
                <a:latin typeface="Arial"/>
                <a:cs typeface="Arial"/>
              </a:rPr>
              <a:t>x = 3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2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8010" y="5204460"/>
            <a:ext cx="1009015" cy="353695"/>
          </a:xfrm>
          <a:prstGeom prst="rect">
            <a:avLst/>
          </a:prstGeom>
        </p:spPr>
      </p:pic>
      <p:sp>
        <p:nvSpPr>
          <p:cNvPr id="29" name="text 1"/>
          <p:cNvSpPr txBox="1"/>
          <p:nvPr/>
        </p:nvSpPr>
        <p:spPr>
          <a:xfrm>
            <a:off x="359664" y="5738353"/>
            <a:ext cx="3534792" cy="1571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70" spc="10" dirty="0">
                <a:latin typeface="Times New Roman"/>
                <a:cs typeface="Times New Roman"/>
              </a:rPr>
              <a:t>fails to be continuous at </a:t>
            </a:r>
            <a:r>
              <a:rPr sz="1070" b="1" spc="10" dirty="0">
                <a:latin typeface="Arial"/>
                <a:cs typeface="Arial"/>
              </a:rPr>
              <a:t>x = 3</a:t>
            </a:r>
            <a:r>
              <a:rPr sz="1070" spc="10" dirty="0">
                <a:latin typeface="Times New Roman"/>
                <a:cs typeface="Times New Roman"/>
              </a:rPr>
              <a:t> since </a:t>
            </a:r>
            <a:r>
              <a:rPr sz="1070" b="1" spc="10" dirty="0">
                <a:latin typeface="Arial"/>
                <a:cs typeface="Arial"/>
              </a:rPr>
              <a:t>3</a:t>
            </a:r>
            <a:r>
              <a:rPr sz="1070" spc="10" dirty="0">
                <a:latin typeface="Times New Roman"/>
                <a:cs typeface="Times New Roman"/>
              </a:rPr>
              <a:t> is not in the domain of </a:t>
            </a:r>
            <a:r>
              <a:rPr sz="1070" b="1" spc="10" dirty="0">
                <a:latin typeface="Arial"/>
                <a:cs typeface="Arial"/>
              </a:rPr>
              <a:t>f</a:t>
            </a:r>
            <a:r>
              <a:rPr sz="1070" spc="10" dirty="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359664" y="6076315"/>
            <a:ext cx="1249933" cy="1708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40" b="1" spc="10" dirty="0">
                <a:latin typeface="Arial"/>
                <a:cs typeface="Arial"/>
              </a:rPr>
              <a:t>Examples.</a:t>
            </a:r>
            <a:r>
              <a:rPr sz="1140" spc="10" dirty="0">
                <a:latin typeface="Times New Roman"/>
                <a:cs typeface="Times New Roman"/>
              </a:rPr>
              <a:t>  at </a:t>
            </a:r>
            <a:r>
              <a:rPr sz="1140" b="1" spc="10" dirty="0">
                <a:latin typeface="Arial"/>
                <a:cs typeface="Arial"/>
              </a:rPr>
              <a:t>x = 3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31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610" y="6248400"/>
            <a:ext cx="1234440" cy="559435"/>
          </a:xfrm>
          <a:prstGeom prst="rect">
            <a:avLst/>
          </a:prstGeom>
        </p:spPr>
      </p:pic>
      <p:sp>
        <p:nvSpPr>
          <p:cNvPr id="32" name="text 1"/>
          <p:cNvSpPr txBox="1"/>
          <p:nvPr/>
        </p:nvSpPr>
        <p:spPr>
          <a:xfrm>
            <a:off x="1670557" y="6671056"/>
            <a:ext cx="262128" cy="1708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/>
                <a:cs typeface="Times New Roman"/>
              </a:rPr>
              <a:t>at </a:t>
            </a:r>
            <a:r>
              <a:rPr sz="1200" b="1" spc="10" dirty="0">
                <a:latin typeface="Arial"/>
                <a:cs typeface="Arial"/>
              </a:rPr>
              <a:t>x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1932685" y="6671056"/>
            <a:ext cx="124968" cy="1700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2057654" y="6671056"/>
            <a:ext cx="114300" cy="1700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359664" y="6998716"/>
            <a:ext cx="6818122" cy="1708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/>
                <a:cs typeface="Times New Roman"/>
              </a:rPr>
              <a:t>The function  does satisfy condition 1 since 3 is in the domain of </a:t>
            </a:r>
            <a:r>
              <a:rPr sz="1200" b="1" spc="10" dirty="0">
                <a:latin typeface="Arial"/>
                <a:cs typeface="Arial"/>
              </a:rPr>
              <a:t>h</a:t>
            </a:r>
            <a:r>
              <a:rPr sz="1200" spc="10" dirty="0">
                <a:latin typeface="Times New Roman"/>
                <a:cs typeface="Times New Roman"/>
              </a:rPr>
              <a:t>, </a:t>
            </a:r>
            <a:r>
              <a:rPr sz="1200" b="1" spc="10" dirty="0">
                <a:latin typeface="Arial"/>
                <a:cs typeface="Arial"/>
              </a:rPr>
              <a:t>h(3) = 7</a:t>
            </a:r>
            <a:r>
              <a:rPr sz="1200" spc="10" dirty="0">
                <a:latin typeface="Times New Roman"/>
                <a:cs typeface="Times New Roman"/>
              </a:rPr>
              <a:t>, and does satisfy condition 2 since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6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7325995"/>
            <a:ext cx="1226819" cy="603250"/>
          </a:xfrm>
          <a:prstGeom prst="rect">
            <a:avLst/>
          </a:prstGeom>
        </p:spPr>
      </p:pic>
      <p:pic>
        <p:nvPicPr>
          <p:cNvPr id="37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7929245"/>
            <a:ext cx="1416050" cy="431165"/>
          </a:xfrm>
          <a:prstGeom prst="rect">
            <a:avLst/>
          </a:prstGeom>
        </p:spPr>
      </p:pic>
      <p:sp>
        <p:nvSpPr>
          <p:cNvPr id="38" name="text 1"/>
          <p:cNvSpPr txBox="1"/>
          <p:nvPr/>
        </p:nvSpPr>
        <p:spPr>
          <a:xfrm>
            <a:off x="359664" y="8539734"/>
            <a:ext cx="6984847" cy="3445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/>
                <a:cs typeface="Times New Roman"/>
              </a:rPr>
              <a:t>does exist.  However, since these two numbers are different, condition 3 is violated and </a:t>
            </a:r>
            <a:r>
              <a:rPr sz="1200" b="1" spc="10" dirty="0">
                <a:latin typeface="Arial"/>
                <a:cs typeface="Arial"/>
              </a:rPr>
              <a:t>h</a:t>
            </a:r>
            <a:r>
              <a:rPr sz="1200" spc="10" dirty="0">
                <a:latin typeface="Times New Roman"/>
                <a:cs typeface="Times New Roman"/>
              </a:rPr>
              <a:t> fails to be continuous at</a:t>
            </a:r>
            <a:endParaRPr sz="120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200" b="1" spc="10" dirty="0">
                <a:latin typeface="Arial"/>
                <a:cs typeface="Arial"/>
              </a:rPr>
              <a:t>x = 3</a:t>
            </a:r>
            <a:r>
              <a:rPr sz="1200" spc="10" dirty="0">
                <a:latin typeface="Times New Roman"/>
                <a:cs typeface="Times New Roman"/>
              </a:rPr>
              <a:t>. 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39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465" y="1685290"/>
            <a:ext cx="2216150" cy="12071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 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59664" y="1141174"/>
            <a:ext cx="1965071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89" b="1" spc="10" dirty="0">
                <a:latin typeface="Arial"/>
                <a:cs typeface="Arial"/>
              </a:rPr>
              <a:t>Continuous Functions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59664" y="1345946"/>
            <a:ext cx="1914398" cy="19812"/>
          </a:xfrm>
          <a:custGeom>
            <a:avLst/>
            <a:gdLst/>
            <a:ahLst/>
            <a:cxnLst/>
            <a:rect l="l" t="t" r="r" b="b"/>
            <a:pathLst>
              <a:path w="1914398" h="19812">
                <a:moveTo>
                  <a:pt x="0" y="19812"/>
                </a:moveTo>
                <a:lnTo>
                  <a:pt x="0" y="0"/>
                </a:lnTo>
                <a:lnTo>
                  <a:pt x="1914398" y="0"/>
                </a:lnTo>
                <a:lnTo>
                  <a:pt x="1914398" y="19812"/>
                </a:lnTo>
                <a:lnTo>
                  <a:pt x="0" y="198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1531620"/>
            <a:ext cx="5849620" cy="1630680"/>
          </a:xfrm>
          <a:prstGeom prst="rect">
            <a:avLst/>
          </a:prstGeom>
        </p:spPr>
      </p:pic>
      <p:pic>
        <p:nvPicPr>
          <p:cNvPr id="1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3322319"/>
            <a:ext cx="6687819" cy="1441450"/>
          </a:xfrm>
          <a:prstGeom prst="rect">
            <a:avLst/>
          </a:prstGeom>
        </p:spPr>
      </p:pic>
      <p:pic>
        <p:nvPicPr>
          <p:cNvPr id="1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4926965"/>
            <a:ext cx="6685915" cy="1017905"/>
          </a:xfrm>
          <a:prstGeom prst="rect">
            <a:avLst/>
          </a:prstGeom>
        </p:spPr>
      </p:pic>
      <p:pic>
        <p:nvPicPr>
          <p:cNvPr id="1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14145" y="6104890"/>
            <a:ext cx="4944110" cy="1501140"/>
          </a:xfrm>
          <a:prstGeom prst="rect">
            <a:avLst/>
          </a:prstGeom>
        </p:spPr>
      </p:pic>
      <p:pic>
        <p:nvPicPr>
          <p:cNvPr id="1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7767955"/>
            <a:ext cx="6684644" cy="10712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 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772795"/>
            <a:ext cx="6682740" cy="1906270"/>
          </a:xfrm>
          <a:prstGeom prst="rect">
            <a:avLst/>
          </a:prstGeom>
        </p:spPr>
      </p:pic>
      <p:pic>
        <p:nvPicPr>
          <p:cNvPr id="2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2070" y="2835910"/>
            <a:ext cx="2588260" cy="1201420"/>
          </a:xfrm>
          <a:prstGeom prst="rect">
            <a:avLst/>
          </a:prstGeom>
        </p:spPr>
      </p:pic>
      <p:pic>
        <p:nvPicPr>
          <p:cNvPr id="2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4195445"/>
            <a:ext cx="6425565" cy="509270"/>
          </a:xfrm>
          <a:prstGeom prst="rect">
            <a:avLst/>
          </a:prstGeom>
        </p:spPr>
      </p:pic>
      <p:pic>
        <p:nvPicPr>
          <p:cNvPr id="4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4862830"/>
            <a:ext cx="2598420" cy="266700"/>
          </a:xfrm>
          <a:prstGeom prst="rect">
            <a:avLst/>
          </a:prstGeom>
        </p:spPr>
      </p:pic>
      <p:pic>
        <p:nvPicPr>
          <p:cNvPr id="5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5288280"/>
            <a:ext cx="4958080" cy="509270"/>
          </a:xfrm>
          <a:prstGeom prst="rect">
            <a:avLst/>
          </a:prstGeom>
        </p:spPr>
      </p:pic>
      <p:pic>
        <p:nvPicPr>
          <p:cNvPr id="24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5954395"/>
            <a:ext cx="6685915" cy="21653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 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772795"/>
            <a:ext cx="6632575" cy="3018790"/>
          </a:xfrm>
          <a:prstGeom prst="rect">
            <a:avLst/>
          </a:prstGeom>
        </p:spPr>
      </p:pic>
      <p:pic>
        <p:nvPicPr>
          <p:cNvPr id="2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2070" y="3950335"/>
            <a:ext cx="2586355" cy="1964055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359664" y="6076700"/>
            <a:ext cx="1230503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Solved question 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59664" y="6437888"/>
            <a:ext cx="7097067" cy="4339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spc="10" dirty="0">
                <a:solidFill>
                  <a:srgbClr val="231F20"/>
                </a:solidFill>
                <a:latin typeface="Times New Roman"/>
                <a:cs typeface="Times New Roman"/>
              </a:rPr>
              <a:t>In Exercises 1–2, say whether the function graphed is continuous on [-1,3] If not, where does it fail</a:t>
            </a:r>
            <a:endParaRPr sz="130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solidFill>
                  <a:srgbClr val="231F20"/>
                </a:solidFill>
                <a:latin typeface="Times New Roman"/>
                <a:cs typeface="Times New Roman"/>
              </a:rPr>
              <a:t>to be continuous and why?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2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7031990"/>
            <a:ext cx="3982720" cy="160909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 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59664" y="775339"/>
            <a:ext cx="648385" cy="1973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2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1135380"/>
            <a:ext cx="4267200" cy="885189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359664" y="2182246"/>
            <a:ext cx="4623561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spc="10" dirty="0">
                <a:solidFill>
                  <a:srgbClr val="231F20"/>
                </a:solidFill>
                <a:latin typeface="Times New Roman"/>
                <a:cs typeface="Times New Roman"/>
              </a:rPr>
              <a:t>At what points are the functions in Exercises 13–28 continuous?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2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2540635"/>
            <a:ext cx="3420109" cy="447675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359664" y="3150366"/>
            <a:ext cx="648385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3508375"/>
            <a:ext cx="7045959" cy="347345"/>
          </a:xfrm>
          <a:prstGeom prst="rect">
            <a:avLst/>
          </a:prstGeom>
        </p:spPr>
      </p:pic>
      <p:pic>
        <p:nvPicPr>
          <p:cNvPr id="31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4012565"/>
            <a:ext cx="3411220" cy="390525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359664" y="4564638"/>
            <a:ext cx="648385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2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4923790"/>
            <a:ext cx="7047230" cy="716280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359664" y="6162044"/>
            <a:ext cx="6634101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spc="10" dirty="0">
                <a:solidFill>
                  <a:srgbClr val="231F20"/>
                </a:solidFill>
                <a:latin typeface="Times New Roman"/>
                <a:cs typeface="Times New Roman"/>
              </a:rPr>
              <a:t>Find the limits in Exercises, and Are the functions continuous at the point being approached.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33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6519545"/>
            <a:ext cx="1667510" cy="667385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359664" y="7349621"/>
            <a:ext cx="692581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Solution 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4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7706995"/>
            <a:ext cx="7050405" cy="8775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 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770890"/>
            <a:ext cx="4038600" cy="325120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359664" y="1257178"/>
            <a:ext cx="648385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1616710"/>
            <a:ext cx="5343525" cy="495300"/>
          </a:xfrm>
          <a:prstGeom prst="rect">
            <a:avLst/>
          </a:prstGeom>
        </p:spPr>
      </p:pic>
      <p:pic>
        <p:nvPicPr>
          <p:cNvPr id="3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2269490"/>
            <a:ext cx="4058920" cy="409575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359664" y="2840995"/>
            <a:ext cx="648385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8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3199130"/>
            <a:ext cx="5305425" cy="466089"/>
          </a:xfrm>
          <a:prstGeom prst="rect">
            <a:avLst/>
          </a:prstGeom>
        </p:spPr>
      </p:pic>
      <p:pic>
        <p:nvPicPr>
          <p:cNvPr id="39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3823969"/>
            <a:ext cx="2992120" cy="961390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359664" y="4947416"/>
            <a:ext cx="648385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40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410" y="5304790"/>
            <a:ext cx="7051675" cy="645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271</Words>
  <Application>Microsoft Office PowerPoint</Application>
  <PresentationFormat>Custom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Ahmed</dc:creator>
  <cp:lastModifiedBy>DR.Ahmed Saker 2O14</cp:lastModifiedBy>
  <cp:revision>1</cp:revision>
  <dcterms:created xsi:type="dcterms:W3CDTF">2019-01-24T12:19:34Z</dcterms:created>
  <dcterms:modified xsi:type="dcterms:W3CDTF">2019-01-24T17:28:34Z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2019-01-24T00:00:00Z</vt:filetime>
  </property>
  <property fmtid="{D5CDD505-2E9C-101B-9397-08002B2CF9AE}" pid="3" name="LastSaved">
    <vt:filetime>2019-01-24T00:00:00Z</vt:filetime>
  </property>
</Properties>
</file>